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7" r:id="rId4"/>
    <p:sldId id="258" r:id="rId5"/>
    <p:sldId id="259" r:id="rId6"/>
    <p:sldId id="276" r:id="rId7"/>
    <p:sldId id="264" r:id="rId8"/>
    <p:sldId id="261" r:id="rId9"/>
    <p:sldId id="263" r:id="rId10"/>
    <p:sldId id="265" r:id="rId11"/>
    <p:sldId id="278" r:id="rId12"/>
    <p:sldId id="266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FD096-907B-47E7-8DC6-FD5398F487A2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B67EC-E606-468D-8B39-11EE5ACC3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9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B67EC-E606-468D-8B39-11EE5ACC3A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187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B67EC-E606-468D-8B39-11EE5ACC3A5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771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B67EC-E606-468D-8B39-11EE5ACC3A5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5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wm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72816"/>
            <a:ext cx="7772400" cy="2262113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Начисление платы </a:t>
            </a:r>
            <a:br>
              <a:rPr lang="ru-RU" sz="4000" b="1" dirty="0" smtClean="0"/>
            </a:br>
            <a:r>
              <a:rPr lang="ru-RU" sz="4000" b="1" dirty="0" smtClean="0"/>
              <a:t>на общедомовые нужды </a:t>
            </a:r>
            <a:br>
              <a:rPr lang="ru-RU" sz="4000" b="1" dirty="0" smtClean="0"/>
            </a:br>
            <a:r>
              <a:rPr lang="ru-RU" sz="4000" b="1" dirty="0" smtClean="0"/>
              <a:t>по электрической энергии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8ECE67-8FCC-4B6E-8548-15E855BD649B}"/>
              </a:ext>
            </a:extLst>
          </p:cNvPr>
          <p:cNvSpPr txBox="1"/>
          <p:nvPr/>
        </p:nvSpPr>
        <p:spPr>
          <a:xfrm>
            <a:off x="971600" y="449010"/>
            <a:ext cx="741682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Государственная жилищная инспекция Кировской области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56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Размер корректировки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6658" y="1484785"/>
            <a:ext cx="798381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Величина </a:t>
            </a:r>
            <a:r>
              <a:rPr lang="ru-RU" sz="2400" dirty="0"/>
              <a:t>перерасчета </a:t>
            </a:r>
            <a:r>
              <a:rPr lang="ru-RU" sz="2400" dirty="0" smtClean="0"/>
              <a:t>определяется по формуле пункта 2 приложения 2 к Правилам № 491: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P</a:t>
            </a:r>
            <a:r>
              <a:rPr lang="ru-RU" sz="2400" baseline="-25000" dirty="0" smtClean="0"/>
              <a:t>крi</a:t>
            </a:r>
            <a:r>
              <a:rPr lang="ru-RU" sz="2400" dirty="0" smtClean="0"/>
              <a:t> </a:t>
            </a:r>
            <a:r>
              <a:rPr lang="ru-RU" sz="2400" dirty="0"/>
              <a:t>- совокупный за период перерасчета размер расходов </a:t>
            </a:r>
            <a:r>
              <a:rPr lang="ru-RU" sz="2400" dirty="0" smtClean="0"/>
              <a:t>КР СОИ исходя </a:t>
            </a:r>
            <a:r>
              <a:rPr lang="ru-RU" sz="2400" dirty="0"/>
              <a:t>из показаний общедомового прибора </a:t>
            </a:r>
            <a:r>
              <a:rPr lang="ru-RU" sz="2400" dirty="0" smtClean="0"/>
              <a:t>учета, руб.</a:t>
            </a:r>
          </a:p>
          <a:p>
            <a:endParaRPr lang="ru-RU" sz="2400" dirty="0"/>
          </a:p>
          <a:p>
            <a:r>
              <a:rPr lang="ru-RU" sz="2400" dirty="0"/>
              <a:t>P</a:t>
            </a:r>
            <a:r>
              <a:rPr lang="ru-RU" sz="2400" baseline="-25000" dirty="0"/>
              <a:t>прi</a:t>
            </a:r>
            <a:r>
              <a:rPr lang="ru-RU" sz="2400" dirty="0"/>
              <a:t> - совокупный за период перерасчета размер расходов </a:t>
            </a:r>
            <a:r>
              <a:rPr lang="ru-RU" sz="2400" dirty="0" smtClean="0"/>
              <a:t>КР СОИ исходя </a:t>
            </a:r>
            <a:r>
              <a:rPr lang="ru-RU" sz="2400" dirty="0"/>
              <a:t>из </a:t>
            </a:r>
            <a:r>
              <a:rPr lang="ru-RU" sz="2400" dirty="0" smtClean="0"/>
              <a:t>норматива, руб.</a:t>
            </a:r>
            <a:endParaRPr lang="ru-RU" sz="2400" dirty="0"/>
          </a:p>
          <a:p>
            <a:r>
              <a:rPr lang="ru-RU" sz="2400" dirty="0"/>
              <a:t> 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253" y="2420888"/>
            <a:ext cx="5328592" cy="875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98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52128"/>
          </a:xfrm>
        </p:spPr>
        <p:txBody>
          <a:bodyPr>
            <a:noAutofit/>
          </a:bodyPr>
          <a:lstStyle/>
          <a:p>
            <a:r>
              <a:rPr lang="ru-RU" sz="2800" b="1" dirty="0"/>
              <a:t>Размер платы за коммунальные </a:t>
            </a:r>
            <a:r>
              <a:rPr lang="ru-RU" sz="2800" b="1" dirty="0" smtClean="0"/>
              <a:t>услуги, </a:t>
            </a:r>
            <a:r>
              <a:rPr lang="ru-RU" sz="2800" b="1" dirty="0"/>
              <a:t>потребляемые при использовании </a:t>
            </a:r>
            <a:r>
              <a:rPr lang="ru-RU" sz="2800" b="1" dirty="0" smtClean="0"/>
              <a:t> </a:t>
            </a:r>
            <a:r>
              <a:rPr lang="ru-RU" sz="2800" b="1" dirty="0"/>
              <a:t>и содержании общего имущества определяется: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413338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 smtClean="0"/>
              <a:t>при </a:t>
            </a:r>
            <a:r>
              <a:rPr lang="ru-RU" sz="2400" dirty="0"/>
              <a:t>отсутствии общедомовых приборов учета </a:t>
            </a:r>
            <a:r>
              <a:rPr lang="ru-RU" sz="2400" dirty="0" smtClean="0"/>
              <a:t>  исходя </a:t>
            </a:r>
            <a:r>
              <a:rPr lang="ru-RU" sz="2400" dirty="0"/>
              <a:t>из установленного норматива</a:t>
            </a:r>
            <a:r>
              <a:rPr lang="ru-RU" sz="2400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при </a:t>
            </a:r>
            <a:r>
              <a:rPr lang="ru-RU" sz="2400" dirty="0"/>
              <a:t>наличии общедомовых приборов учета </a:t>
            </a:r>
            <a:r>
              <a:rPr lang="ru-RU" sz="2400" dirty="0" smtClean="0"/>
              <a:t>                               по </a:t>
            </a:r>
            <a:r>
              <a:rPr lang="ru-RU" sz="2400" dirty="0"/>
              <a:t>показаниям общедомовых приборов учета исходя из фактических объемов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marL="342900" indent="-342900" algn="just">
              <a:buFontTx/>
              <a:buChar char="-"/>
            </a:pPr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112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4433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Причины высокой платы за КР СОИ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340768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 smtClean="0"/>
              <a:t>безучетное потребление коммунальных услуг жильцами дома 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недобросовестная передача показаний индивидуальных приборов учета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вмешательство в работу индивидуальных приборов учета </a:t>
            </a:r>
          </a:p>
          <a:p>
            <a:pPr marL="342900" indent="-342900" algn="just">
              <a:buFontTx/>
              <a:buChar char="-"/>
            </a:pPr>
            <a:r>
              <a:rPr lang="ru-RU" sz="2400" dirty="0"/>
              <a:t>н</a:t>
            </a:r>
            <a:r>
              <a:rPr lang="ru-RU" sz="2400" dirty="0" smtClean="0"/>
              <a:t>есанкционированные подключения к коммуникациям                                        или переустройства</a:t>
            </a:r>
            <a:r>
              <a:rPr lang="ru-RU" sz="2400" dirty="0"/>
              <a:t> </a:t>
            </a:r>
            <a:endParaRPr lang="ru-RU" sz="2400" dirty="0" smtClean="0"/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неодновременное снятие показаний общедомового прибора учета и  индивидуальных приборов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утечки во внутридомовых сетях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119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6215" y="2636912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black"/>
                </a:solidFill>
              </a:rPr>
              <a:t>Благодарим за внимание!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06388"/>
            <a:ext cx="8229600" cy="17544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Многоквартирный дом находится в управлении управляющей организации, ТСЖ  или ЖСК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В </a:t>
            </a:r>
            <a:r>
              <a:rPr lang="ru-RU" sz="2800" b="1" dirty="0"/>
              <a:t>плату за содержание жилого помещения </a:t>
            </a:r>
            <a:r>
              <a:rPr lang="ru-RU" sz="2800" b="1" dirty="0" smtClean="0"/>
              <a:t>включены: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76464"/>
          </a:xfrm>
        </p:spPr>
        <p:txBody>
          <a:bodyPr>
            <a:noAutofit/>
          </a:bodyPr>
          <a:lstStyle/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плата </a:t>
            </a:r>
            <a:r>
              <a:rPr lang="ru-RU" sz="2400" dirty="0"/>
              <a:t>за </a:t>
            </a:r>
            <a:r>
              <a:rPr lang="ru-RU" sz="2400" dirty="0" smtClean="0"/>
              <a:t>услуги и работы по управлению МКД</a:t>
            </a:r>
          </a:p>
          <a:p>
            <a:pPr algn="just"/>
            <a:r>
              <a:rPr lang="ru-RU" sz="2400" dirty="0" smtClean="0"/>
              <a:t>плата за содержание и текущий ремонт общего имущества в МКД</a:t>
            </a:r>
          </a:p>
          <a:p>
            <a:pPr algn="just"/>
            <a:r>
              <a:rPr lang="ru-RU" sz="2400" b="1" dirty="0" smtClean="0"/>
              <a:t>плата за коммунальные ресурсы, потребляемые при  использовании и содержании  общего имущества                       в МКД</a:t>
            </a:r>
          </a:p>
          <a:p>
            <a:pPr marL="0" indent="0" algn="ctr">
              <a:buNone/>
            </a:pPr>
            <a:r>
              <a:rPr lang="ru-RU" sz="1800" dirty="0" smtClean="0"/>
              <a:t> </a:t>
            </a:r>
          </a:p>
          <a:p>
            <a:pPr marL="0" indent="0" algn="ctr">
              <a:buNone/>
            </a:pPr>
            <a:endParaRPr lang="ru-RU" sz="1800" dirty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  <a:p>
            <a:pPr marL="0" indent="0" algn="ctr">
              <a:buNone/>
            </a:pPr>
            <a:r>
              <a:rPr lang="ru-RU" sz="1800" dirty="0" smtClean="0"/>
              <a:t>статья </a:t>
            </a:r>
            <a:r>
              <a:rPr lang="ru-RU" sz="1800" dirty="0"/>
              <a:t>154 ЖК РФ</a:t>
            </a:r>
          </a:p>
          <a:p>
            <a:pPr marL="0" indent="0" algn="ctr">
              <a:buNone/>
            </a:pPr>
            <a:endParaRPr lang="ru-RU" sz="1600" dirty="0"/>
          </a:p>
          <a:p>
            <a:pPr marL="0" indent="0" algn="ctr">
              <a:buNone/>
            </a:pP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065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 smtClean="0"/>
              <a:t>Непосредственный </a:t>
            </a:r>
            <a:r>
              <a:rPr lang="ru-RU" sz="2500" b="1" dirty="0"/>
              <a:t>способ </a:t>
            </a:r>
            <a:r>
              <a:rPr lang="ru-RU" sz="2500" b="1" dirty="0" smtClean="0"/>
              <a:t>управления многоквартирным домом, </a:t>
            </a:r>
            <a:r>
              <a:rPr lang="ru-RU" sz="2500" b="1" dirty="0"/>
              <a:t>способ управления не выбран или не </a:t>
            </a:r>
            <a:r>
              <a:rPr lang="ru-RU" sz="2500" b="1" dirty="0" smtClean="0"/>
              <a:t>реализован</a:t>
            </a:r>
            <a:br>
              <a:rPr lang="ru-RU" sz="2500" b="1" dirty="0" smtClean="0"/>
            </a:b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 smtClean="0"/>
              <a:t>В плату за коммунальные услуги включены: </a:t>
            </a:r>
            <a:endParaRPr lang="ru-RU" sz="2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3672407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плата за коммунальные услуги на индивидуальное потребление</a:t>
            </a:r>
          </a:p>
          <a:p>
            <a:pPr algn="just"/>
            <a:r>
              <a:rPr lang="ru-RU" sz="2400" b="1" dirty="0" smtClean="0"/>
              <a:t>плата за </a:t>
            </a:r>
            <a:r>
              <a:rPr lang="ru-RU" sz="2400" b="1" dirty="0"/>
              <a:t>коммунальные услуги, </a:t>
            </a:r>
            <a:r>
              <a:rPr lang="ru-RU" sz="2400" b="1" dirty="0" smtClean="0"/>
              <a:t>потребляемые </a:t>
            </a:r>
            <a:r>
              <a:rPr lang="ru-RU" sz="2400" b="1" dirty="0"/>
              <a:t>при использовании и содержании общего имущества </a:t>
            </a:r>
            <a:r>
              <a:rPr lang="ru-RU" sz="2400" b="1" dirty="0" smtClean="0"/>
              <a:t>                      в МКД</a:t>
            </a:r>
            <a:endParaRPr lang="ru-RU" dirty="0" smtClean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  <a:p>
            <a:pPr marL="0" indent="0" algn="ctr">
              <a:buNone/>
            </a:pPr>
            <a:endParaRPr lang="ru-RU" sz="1800" dirty="0" smtClean="0"/>
          </a:p>
          <a:p>
            <a:pPr marL="0" indent="0" algn="ctr">
              <a:buNone/>
            </a:pPr>
            <a:r>
              <a:rPr lang="ru-RU" sz="1800" dirty="0" smtClean="0"/>
              <a:t>п. 40 Правил № 354</a:t>
            </a: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371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77888"/>
            <a:ext cx="8280920" cy="1615008"/>
          </a:xfrm>
        </p:spPr>
        <p:txBody>
          <a:bodyPr>
            <a:noAutofit/>
          </a:bodyPr>
          <a:lstStyle/>
          <a:p>
            <a:r>
              <a:rPr lang="ru-RU" sz="2800" b="1" dirty="0"/>
              <a:t>К коммунальным </a:t>
            </a:r>
            <a:r>
              <a:rPr lang="ru-RU" sz="2800" b="1" dirty="0" smtClean="0"/>
              <a:t>ресурсам или услугам, потребляемым </a:t>
            </a:r>
            <a:r>
              <a:rPr lang="ru-RU" sz="2800" b="1" dirty="0"/>
              <a:t>при использовании и  содержании общего имущества </a:t>
            </a:r>
            <a:r>
              <a:rPr lang="ru-RU" sz="2800" b="1" dirty="0" smtClean="0"/>
              <a:t>многоквартиного </a:t>
            </a:r>
            <a:r>
              <a:rPr lang="ru-RU" sz="2800" b="1" dirty="0" smtClean="0"/>
              <a:t>дома относятся</a:t>
            </a:r>
            <a:r>
              <a:rPr lang="ru-RU" sz="2800" b="1" dirty="0" smtClean="0"/>
              <a:t>: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sz="2400" dirty="0" smtClean="0"/>
              <a:t>Холодная вода (ХВ)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Горячая вода (ГВ):</a:t>
            </a:r>
          </a:p>
          <a:p>
            <a:pPr marL="0" indent="0" algn="just">
              <a:buNone/>
            </a:pPr>
            <a:r>
              <a:rPr lang="ru-RU" sz="2400" dirty="0" smtClean="0"/>
              <a:t>     </a:t>
            </a:r>
            <a:r>
              <a:rPr lang="ru-RU" sz="2000" dirty="0" smtClean="0"/>
              <a:t>Холодная вода для горячего водоснабжения </a:t>
            </a:r>
            <a:r>
              <a:rPr lang="ru-RU" sz="2000" dirty="0" smtClean="0"/>
              <a:t>(ХВ </a:t>
            </a:r>
            <a:r>
              <a:rPr lang="ru-RU" sz="2000" dirty="0" smtClean="0"/>
              <a:t>для </a:t>
            </a:r>
            <a:r>
              <a:rPr lang="ru-RU" sz="2000" dirty="0" smtClean="0"/>
              <a:t>ГВ</a:t>
            </a:r>
            <a:r>
              <a:rPr lang="ru-RU" sz="2000" dirty="0" smtClean="0"/>
              <a:t>)</a:t>
            </a:r>
          </a:p>
          <a:p>
            <a:pPr marL="0" indent="0" algn="just">
              <a:buNone/>
            </a:pPr>
            <a:r>
              <a:rPr lang="ru-RU" sz="2000" dirty="0" smtClean="0"/>
              <a:t>     Тепловая энергия (ТЭ для ГВ</a:t>
            </a:r>
            <a:r>
              <a:rPr lang="ru-RU" sz="2000" dirty="0" smtClean="0"/>
              <a:t>)</a:t>
            </a:r>
          </a:p>
          <a:p>
            <a:pPr algn="just">
              <a:buFontTx/>
              <a:buChar char="-"/>
            </a:pPr>
            <a:r>
              <a:rPr lang="ru-RU" sz="2000" dirty="0"/>
              <a:t>Водоотведение (ВО)</a:t>
            </a:r>
          </a:p>
          <a:p>
            <a:pPr algn="just">
              <a:buFontTx/>
              <a:buChar char="-"/>
            </a:pPr>
            <a:r>
              <a:rPr lang="ru-RU" sz="2400" b="1" dirty="0" smtClean="0"/>
              <a:t>Электрическая </a:t>
            </a:r>
            <a:r>
              <a:rPr lang="ru-RU" sz="2400" b="1" dirty="0" smtClean="0"/>
              <a:t>энергия (ЭЭ</a:t>
            </a:r>
            <a:r>
              <a:rPr lang="ru-RU" sz="2400" b="1" dirty="0" smtClean="0"/>
              <a:t>)</a:t>
            </a:r>
            <a:endParaRPr lang="ru-RU" sz="24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41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08912" cy="468052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/>
              <a:t>- </a:t>
            </a:r>
            <a:r>
              <a:rPr lang="ru-RU" sz="2400" b="1" dirty="0" smtClean="0"/>
              <a:t>Размер </a:t>
            </a:r>
            <a:r>
              <a:rPr lang="ru-RU" sz="2400" b="1" dirty="0"/>
              <a:t>платы за содержание жилого помещения в части оплаты коммунальных ресурсов, потребляемых при содержании общего имущества в </a:t>
            </a:r>
            <a:r>
              <a:rPr lang="ru-RU" sz="2400" b="1" dirty="0" smtClean="0"/>
              <a:t>МКД, </a:t>
            </a:r>
            <a:r>
              <a:rPr lang="ru-RU" sz="2400" b="1" dirty="0"/>
              <a:t>отражается </a:t>
            </a:r>
            <a:r>
              <a:rPr lang="ru-RU" sz="2400" b="1" dirty="0" smtClean="0"/>
              <a:t> в </a:t>
            </a:r>
            <a:r>
              <a:rPr lang="ru-RU" sz="2400" b="1" dirty="0"/>
              <a:t>платежном документе, который выставляет управляющая </a:t>
            </a:r>
            <a:r>
              <a:rPr lang="ru-RU" sz="2400" b="1" dirty="0" smtClean="0"/>
              <a:t>организация, ТСЖ или ЖСК </a:t>
            </a:r>
            <a:r>
              <a:rPr lang="ru-RU" sz="2400" b="1" dirty="0"/>
              <a:t>отдельной строкой по каждому </a:t>
            </a:r>
            <a:r>
              <a:rPr lang="ru-RU" sz="2400" b="1" dirty="0" smtClean="0"/>
              <a:t>виду ресурсов.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- Если </a:t>
            </a:r>
            <a:r>
              <a:rPr lang="ru-RU" sz="2400" b="1" dirty="0"/>
              <a:t>в многоквартирном доме выбран непосредственный способ управления, способ управления не выбран или </a:t>
            </a:r>
            <a:r>
              <a:rPr lang="ru-RU" sz="2400" b="1" dirty="0" smtClean="0"/>
              <a:t>                       не </a:t>
            </a:r>
            <a:r>
              <a:rPr lang="ru-RU" sz="2400" b="1" dirty="0"/>
              <a:t>реализован </a:t>
            </a:r>
            <a:r>
              <a:rPr lang="ru-RU" sz="2400" b="1" dirty="0" smtClean="0"/>
              <a:t>начисление </a:t>
            </a:r>
            <a:r>
              <a:rPr lang="ru-RU" sz="2400" b="1" dirty="0"/>
              <a:t>платы на общедомовые нужды производят ресурсоснбжающие организации в платежном документе за коммунальные услуги отдельной строкой. По электрической энергии начисление планы производит АО «ЭнергосбыТ Плюс</a:t>
            </a:r>
            <a:r>
              <a:rPr lang="ru-RU" sz="2400" b="1" dirty="0" smtClean="0"/>
              <a:t>».</a:t>
            </a:r>
            <a:endParaRPr lang="ru-RU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8944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66546" y="1844824"/>
            <a:ext cx="82668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78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2288"/>
            <a:ext cx="6696744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ciglinceva-ev\Downloads\4fde71de231f6b75b259b19705b00e5b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536"/>
            <a:ext cx="8820472" cy="612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13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77888"/>
            <a:ext cx="7920880" cy="190304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Коммунальный ресурс или услуга электрическая энергия, потребляемый </a:t>
            </a:r>
            <a:r>
              <a:rPr lang="ru-RU" sz="2800" b="1" dirty="0"/>
              <a:t>при использовании и  содержании общего имущества многоквартиного </a:t>
            </a:r>
            <a:r>
              <a:rPr lang="ru-RU" sz="2800" b="1" dirty="0" smtClean="0"/>
              <a:t>дома используется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7992888" cy="3661867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ru-RU" sz="2400" dirty="0" smtClean="0"/>
              <a:t>-  </a:t>
            </a:r>
            <a:r>
              <a:rPr lang="ru-RU" sz="2400" dirty="0" smtClean="0"/>
              <a:t>освещение </a:t>
            </a:r>
            <a:r>
              <a:rPr lang="ru-RU" sz="2400" dirty="0"/>
              <a:t>мест общего пользования (лестничных клеток, тамбуров и придомовой территории</a:t>
            </a:r>
            <a:r>
              <a:rPr lang="ru-RU" sz="2400" dirty="0" smtClean="0"/>
              <a:t>)</a:t>
            </a:r>
            <a:endParaRPr lang="ru-RU" sz="2400" dirty="0"/>
          </a:p>
          <a:p>
            <a:pPr marL="0" lvl="0" indent="0" algn="just">
              <a:buNone/>
            </a:pPr>
            <a:endParaRPr lang="ru-RU" sz="2400" dirty="0" smtClean="0"/>
          </a:p>
          <a:p>
            <a:pPr marL="0" lvl="0" indent="0" algn="just">
              <a:buNone/>
            </a:pPr>
            <a:r>
              <a:rPr lang="ru-RU" sz="2400" dirty="0" smtClean="0"/>
              <a:t>- энергия, потребляемая </a:t>
            </a:r>
            <a:r>
              <a:rPr lang="ru-RU" sz="2400" dirty="0"/>
              <a:t>лифтами </a:t>
            </a:r>
            <a:r>
              <a:rPr lang="ru-RU" sz="2400" dirty="0" smtClean="0"/>
              <a:t>и домофонами, насосами, подкачивающими </a:t>
            </a:r>
            <a:r>
              <a:rPr lang="ru-RU" sz="2400" dirty="0"/>
              <a:t>воду на верхние этажи</a:t>
            </a:r>
            <a:r>
              <a:rPr lang="ru-RU" sz="2400" dirty="0" smtClean="0"/>
              <a:t>, системами </a:t>
            </a:r>
            <a:r>
              <a:rPr lang="ru-RU" sz="2400" dirty="0"/>
              <a:t>противопожарного </a:t>
            </a:r>
            <a:r>
              <a:rPr lang="ru-RU" sz="2400" dirty="0" smtClean="0"/>
              <a:t>оборудования, </a:t>
            </a:r>
            <a:r>
              <a:rPr lang="ru-RU" sz="2400" dirty="0" err="1" smtClean="0"/>
              <a:t>дымоудаления</a:t>
            </a:r>
            <a:r>
              <a:rPr lang="ru-RU" sz="2400" dirty="0" smtClean="0"/>
              <a:t>, видеонаблюдения</a:t>
            </a:r>
            <a:r>
              <a:rPr lang="ru-RU" sz="2400" dirty="0"/>
              <a:t>, </a:t>
            </a:r>
            <a:r>
              <a:rPr lang="ru-RU" sz="2400" dirty="0" smtClean="0"/>
              <a:t>автоматического </a:t>
            </a:r>
            <a:r>
              <a:rPr lang="ru-RU" sz="2400" dirty="0"/>
              <a:t>регулирования тепла, </a:t>
            </a:r>
            <a:r>
              <a:rPr lang="ru-RU" sz="2400" dirty="0" smtClean="0"/>
              <a:t>оборудования </a:t>
            </a:r>
            <a:r>
              <a:rPr lang="ru-RU" sz="2400" dirty="0"/>
              <a:t>интернет-провайдеров, </a:t>
            </a:r>
            <a:r>
              <a:rPr lang="ru-RU" sz="2400" dirty="0" smtClean="0"/>
              <a:t>усилителями антенн и др.</a:t>
            </a:r>
            <a:endParaRPr lang="ru-RU" sz="2400" dirty="0"/>
          </a:p>
          <a:p>
            <a:pPr lvl="0" algn="just"/>
            <a:endParaRPr lang="ru-RU" sz="2400" dirty="0"/>
          </a:p>
          <a:p>
            <a:pPr marL="0" lvl="0" indent="0" algn="just">
              <a:buNone/>
            </a:pPr>
            <a:endParaRPr lang="ru-RU" sz="105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8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764703"/>
            <a:ext cx="8229600" cy="144016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Размер платы </a:t>
            </a:r>
            <a:r>
              <a:rPr lang="ru-RU" sz="2800" b="1" dirty="0"/>
              <a:t>за </a:t>
            </a:r>
            <a:r>
              <a:rPr lang="ru-RU" sz="2800" b="1" dirty="0" smtClean="0"/>
              <a:t>коммунальные ресурсы, потребляемые при использовании                                         и содержании общего имущества определяется: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916832"/>
            <a:ext cx="826216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400" dirty="0" smtClean="0"/>
              <a:t>при </a:t>
            </a:r>
            <a:r>
              <a:rPr lang="ru-RU" sz="2400" dirty="0"/>
              <a:t>отсутствии </a:t>
            </a:r>
            <a:r>
              <a:rPr lang="ru-RU" sz="2400" dirty="0" smtClean="0"/>
              <a:t>общедомовых приборов учета - исходя </a:t>
            </a:r>
            <a:r>
              <a:rPr lang="ru-RU" sz="2400" dirty="0"/>
              <a:t>из установленного </a:t>
            </a:r>
            <a:r>
              <a:rPr lang="ru-RU" sz="2400" dirty="0" smtClean="0"/>
              <a:t>норматива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400" dirty="0" smtClean="0"/>
              <a:t>при </a:t>
            </a:r>
            <a:r>
              <a:rPr lang="ru-RU" sz="2400" dirty="0"/>
              <a:t>наличии </a:t>
            </a:r>
            <a:r>
              <a:rPr lang="ru-RU" sz="2400" dirty="0" smtClean="0"/>
              <a:t>общедомовых приборов учета и </a:t>
            </a:r>
            <a:r>
              <a:rPr lang="ru-RU" sz="2400" dirty="0"/>
              <a:t>наличии решения общего собрания собственников об определении объемов </a:t>
            </a:r>
            <a:r>
              <a:rPr lang="ru-RU" sz="2400" dirty="0" smtClean="0"/>
              <a:t>КР СОИ  по </a:t>
            </a:r>
            <a:r>
              <a:rPr lang="ru-RU" sz="2400" dirty="0"/>
              <a:t>показаниям </a:t>
            </a:r>
            <a:r>
              <a:rPr lang="ru-RU" sz="2400" dirty="0" smtClean="0"/>
              <a:t>приборов учета - исходя </a:t>
            </a:r>
            <a:r>
              <a:rPr lang="ru-RU" sz="2400" dirty="0"/>
              <a:t>из фактических </a:t>
            </a:r>
            <a:r>
              <a:rPr lang="ru-RU" sz="2400" dirty="0" smtClean="0"/>
              <a:t>объемов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случае если собственники помещений МКД </a:t>
            </a:r>
            <a:r>
              <a:rPr lang="ru-RU" sz="2400" dirty="0" smtClean="0"/>
              <a:t>                               не </a:t>
            </a:r>
            <a:r>
              <a:rPr lang="ru-RU" sz="2400" dirty="0"/>
              <a:t>принимали указанного решения, то размер платы определяется исходя из норматива с </a:t>
            </a:r>
            <a:r>
              <a:rPr lang="ru-RU" sz="2400" dirty="0" smtClean="0"/>
              <a:t>последующей корректировкой по фактическим объемам</a:t>
            </a:r>
            <a:endParaRPr lang="ru-RU" sz="2400" dirty="0"/>
          </a:p>
          <a:p>
            <a:pPr algn="ctr"/>
            <a:endParaRPr lang="ru-RU" sz="1600" dirty="0" smtClean="0"/>
          </a:p>
          <a:p>
            <a:pPr algn="ctr"/>
            <a:r>
              <a:rPr lang="ru-RU" dirty="0" smtClean="0"/>
              <a:t>Часть 9.2 статьи 156  ЖК РФ, пункт 29(2</a:t>
            </a:r>
            <a:r>
              <a:rPr lang="ru-RU" dirty="0"/>
              <a:t>) Правил </a:t>
            </a:r>
            <a:r>
              <a:rPr lang="ru-RU" dirty="0" smtClean="0"/>
              <a:t> № 491</a:t>
            </a:r>
          </a:p>
          <a:p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292116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25496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Основания и порядок проведения корректировки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535776" cy="396044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Производится по истечении календарного года равными </a:t>
            </a:r>
            <a:r>
              <a:rPr lang="ru-RU" sz="2400" dirty="0"/>
              <a:t>долями в течение года, следующего </a:t>
            </a:r>
            <a:r>
              <a:rPr lang="ru-RU" sz="2400" dirty="0" smtClean="0"/>
              <a:t>за</a:t>
            </a:r>
            <a:r>
              <a:rPr lang="ru-RU" sz="2400" dirty="0"/>
              <a:t> </a:t>
            </a:r>
            <a:r>
              <a:rPr lang="ru-RU" sz="2400" dirty="0" smtClean="0"/>
              <a:t>расчетным</a:t>
            </a:r>
            <a:endParaRPr lang="ru-RU" sz="2400" dirty="0"/>
          </a:p>
          <a:p>
            <a:r>
              <a:rPr lang="ru-RU" sz="2400" dirty="0" smtClean="0"/>
              <a:t>При </a:t>
            </a:r>
            <a:r>
              <a:rPr lang="ru-RU" sz="2400" dirty="0"/>
              <a:t>прекращении управления многоквартирным </a:t>
            </a:r>
            <a:r>
              <a:rPr lang="ru-RU" sz="2400" dirty="0" smtClean="0"/>
              <a:t>домом корректировка предъявляется </a:t>
            </a:r>
            <a:r>
              <a:rPr lang="ru-RU" sz="2400" dirty="0"/>
              <a:t>в последнем платежном </a:t>
            </a:r>
            <a:r>
              <a:rPr lang="ru-RU" sz="2400" dirty="0" smtClean="0"/>
              <a:t>документе</a:t>
            </a:r>
            <a:endParaRPr lang="ru-RU" sz="2400" dirty="0"/>
          </a:p>
          <a:p>
            <a:r>
              <a:rPr lang="ru-RU" sz="2400" dirty="0" smtClean="0"/>
              <a:t>Производится если </a:t>
            </a:r>
            <a:r>
              <a:rPr lang="ru-RU" sz="2400" dirty="0"/>
              <a:t>на </a:t>
            </a:r>
            <a:r>
              <a:rPr lang="ru-RU" sz="2400" dirty="0" smtClean="0"/>
              <a:t>общем собрании </a:t>
            </a:r>
            <a:r>
              <a:rPr lang="ru-RU" sz="2400" dirty="0"/>
              <a:t>собственники изменили порядок оплаты </a:t>
            </a:r>
            <a:r>
              <a:rPr lang="ru-RU" sz="2400" dirty="0" smtClean="0"/>
              <a:t>КР СОИ (приняли решение об определении КР СОИ по показаниям приборов учета) 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 algn="ctr">
              <a:buNone/>
            </a:pPr>
            <a:r>
              <a:rPr lang="ru-RU" sz="1800" dirty="0"/>
              <a:t> </a:t>
            </a:r>
            <a:r>
              <a:rPr lang="ru-RU" sz="1800" dirty="0" smtClean="0"/>
              <a:t>пункт 29(3) </a:t>
            </a:r>
            <a:r>
              <a:rPr lang="ru-RU" sz="1800" dirty="0"/>
              <a:t>Правил </a:t>
            </a:r>
            <a:r>
              <a:rPr lang="ru-RU" sz="1800" dirty="0" smtClean="0"/>
              <a:t>№ 491, Постановление </a:t>
            </a:r>
            <a:r>
              <a:rPr lang="ru-RU" sz="1800" dirty="0"/>
              <a:t>Правительства </a:t>
            </a:r>
            <a:r>
              <a:rPr lang="ru-RU" sz="1800" dirty="0" smtClean="0"/>
              <a:t>РФ </a:t>
            </a:r>
            <a:r>
              <a:rPr lang="ru-RU" sz="1800" dirty="0"/>
              <a:t>от 27.03.2023  </a:t>
            </a:r>
            <a:r>
              <a:rPr lang="ru-RU" sz="1800" dirty="0" smtClean="0"/>
              <a:t> </a:t>
            </a:r>
            <a:r>
              <a:rPr lang="ru-RU" sz="1800" dirty="0"/>
              <a:t>№ 480 </a:t>
            </a:r>
          </a:p>
          <a:p>
            <a:pPr marL="0" indent="0" algn="ctr">
              <a:buNone/>
            </a:pP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18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6523037"/>
            <a:ext cx="21209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67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</TotalTime>
  <Words>456</Words>
  <Application>Microsoft Office PowerPoint</Application>
  <PresentationFormat>Экран (4:3)</PresentationFormat>
  <Paragraphs>69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Начисление платы  на общедомовые нужды  по электрической энергии</vt:lpstr>
      <vt:lpstr>Многоквартирный дом находится в управлении управляющей организации, ТСЖ  или ЖСК  В плату за содержание жилого помещения включены: </vt:lpstr>
      <vt:lpstr> Непосредственный способ управления многоквартирным домом, способ управления не выбран или не реализован  В плату за коммунальные услуги включены: </vt:lpstr>
      <vt:lpstr>К коммунальным ресурсам или услугам, потребляемым при использовании и  содержании общего имущества многоквартиного дома относятся: </vt:lpstr>
      <vt:lpstr>- Размер платы за содержание жилого помещения в части оплаты коммунальных ресурсов, потребляемых при содержании общего имущества в МКД, отражается  в платежном документе, который выставляет управляющая организация, ТСЖ или ЖСК отдельной строкой по каждому виду ресурсов.   - Если в многоквартирном доме выбран непосредственный способ управления, способ управления не выбран или                        не реализован начисление платы на общедомовые нужды производят ресурсоснбжающие организации в платежном документе за коммунальные услуги отдельной строкой. По электрической энергии начисление планы производит АО «ЭнергосбыТ Плюс».</vt:lpstr>
      <vt:lpstr>Презентация PowerPoint</vt:lpstr>
      <vt:lpstr>Коммунальный ресурс или услуга электрическая энергия, потребляемый при использовании и  содержании общего имущества многоквартиного дома используется:</vt:lpstr>
      <vt:lpstr>Размер платы за коммунальные ресурсы, потребляемые при использовании                                         и содержании общего имущества определяется: </vt:lpstr>
      <vt:lpstr>Основания и порядок проведения корректировки</vt:lpstr>
      <vt:lpstr>Размер корректировки</vt:lpstr>
      <vt:lpstr>Размер платы за коммунальные услуги, потребляемые при использовании  и содержании общего имущества определяется:</vt:lpstr>
      <vt:lpstr>Причины высокой платы за КР СОИ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Размер платы за содержание и текущий ремонт общего имущества многоквартирного дома, порядок утверждения и расчета</dc:title>
  <dc:creator>Дарья В. Вихарева</dc:creator>
  <cp:lastModifiedBy>Елена В. Циглинцева</cp:lastModifiedBy>
  <cp:revision>101</cp:revision>
  <dcterms:created xsi:type="dcterms:W3CDTF">2024-01-16T13:02:03Z</dcterms:created>
  <dcterms:modified xsi:type="dcterms:W3CDTF">2025-01-14T14:32:48Z</dcterms:modified>
</cp:coreProperties>
</file>