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99" r:id="rId2"/>
    <p:sldId id="302" r:id="rId3"/>
    <p:sldId id="301" r:id="rId4"/>
    <p:sldId id="303" r:id="rId5"/>
    <p:sldId id="305" r:id="rId6"/>
    <p:sldId id="306" r:id="rId7"/>
    <p:sldId id="307" r:id="rId8"/>
    <p:sldId id="308" r:id="rId9"/>
    <p:sldId id="309" r:id="rId10"/>
    <p:sldId id="310" r:id="rId11"/>
    <p:sldId id="312" r:id="rId1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на" initials="Л" lastIdx="1" clrIdx="0">
    <p:extLst>
      <p:ext uri="{19B8F6BF-5375-455C-9EA6-DF929625EA0E}">
        <p15:presenceInfo xmlns:p15="http://schemas.microsoft.com/office/powerpoint/2012/main" userId="Л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339D59"/>
    <a:srgbClr val="F28E8E"/>
    <a:srgbClr val="ED5D5D"/>
    <a:srgbClr val="5CBA46"/>
    <a:srgbClr val="60EEDD"/>
    <a:srgbClr val="F45ACF"/>
    <a:srgbClr val="7CB1DC"/>
    <a:srgbClr val="BA8CD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477" autoAdjust="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022A-789B-44BE-8ED6-4CDF1A6A0FC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5332-0EB7-4408-8FBF-C559DC197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9358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A805D-73E6-48B4-BEF7-E23A6DDD3B3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98584-ABE8-48A8-818D-DFD1CE39A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649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98584-ABE8-48A8-818D-DFD1CE39AB4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33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105923"/>
            <a:ext cx="470180" cy="578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7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/>
          <a:stretch/>
        </p:blipFill>
        <p:spPr>
          <a:xfrm>
            <a:off x="2574880" y="1264526"/>
            <a:ext cx="1857663" cy="24153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79976" y="283440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83832" y="743337"/>
            <a:ext cx="4752528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39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</a:t>
            </a:r>
          </a:p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ЧЛЕНСТВО </a:t>
            </a:r>
          </a:p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АССОЦИАЦИИ </a:t>
            </a:r>
          </a:p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СРО «ОБЪЕДИНЕНИЕ СТРОИТЕЛЕЙ </a:t>
            </a:r>
          </a:p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КИРОВСКОЙ ОБЛАСТИ»</a:t>
            </a:r>
          </a:p>
          <a:p>
            <a:r>
              <a:rPr lang="ru-RU" sz="39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3900" dirty="0"/>
          </a:p>
        </p:txBody>
      </p:sp>
      <p:sp>
        <p:nvSpPr>
          <p:cNvPr id="10" name="TextBox 9"/>
          <p:cNvSpPr txBox="1"/>
          <p:nvPr/>
        </p:nvSpPr>
        <p:spPr>
          <a:xfrm>
            <a:off x="5159896" y="5871707"/>
            <a:ext cx="24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декабря 2023г.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город Киров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9648A-52CE-BC08-1A4B-3D0E71EFB49D}"/>
              </a:ext>
            </a:extLst>
          </p:cNvPr>
          <p:cNvSpPr txBox="1"/>
          <p:nvPr/>
        </p:nvSpPr>
        <p:spPr>
          <a:xfrm>
            <a:off x="1487488" y="4156034"/>
            <a:ext cx="9534144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Требования к подрядной организации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 проведении капитального ремонта</a:t>
            </a:r>
          </a:p>
        </p:txBody>
      </p:sp>
    </p:spTree>
    <p:extLst>
      <p:ext uri="{BB962C8B-B14F-4D97-AF65-F5344CB8AC3E}">
        <p14:creationId xmlns:p14="http://schemas.microsoft.com/office/powerpoint/2010/main" val="515021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C07CE-5BA1-AB65-818A-8B4C3D3E2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96D719A-5A3F-3EBC-65D8-E15197DFDC53}"/>
              </a:ext>
            </a:extLst>
          </p:cNvPr>
          <p:cNvSpPr/>
          <p:nvPr/>
        </p:nvSpPr>
        <p:spPr>
          <a:xfrm>
            <a:off x="609600" y="152400"/>
            <a:ext cx="10972800" cy="13816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Субподряд при капитальном ремонте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6BFA48C-57C9-BDE6-F400-0F7A8922172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72" y="1844824"/>
            <a:ext cx="10972800" cy="40100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Договорами на проведение капитального ремонта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запрещено привлечение субподрядной организации.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субподряда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может заключаться с генподрядчиком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применения конкурса при условии стоимости договора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менее 10 миллионов рублей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(п.2.1 ст.52 Градостроительного кодекса РФ, субподрядчик может быть не членом саморегулируемой организации).</a:t>
            </a:r>
          </a:p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B4C7CFF-20A9-3DE7-A77B-159A0FAB1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2624" y="6309320"/>
            <a:ext cx="231668" cy="33530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3BF2EC-FBAA-96BF-1FDF-C2F965E0C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60" y="6364607"/>
            <a:ext cx="103031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8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9F3A3-DC05-60A5-8BD5-A9BFDB2AD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07" y="453078"/>
            <a:ext cx="10972800" cy="64807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79F3E0-4102-07ED-D1FD-41098884B0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2348880"/>
            <a:ext cx="10972800" cy="3808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2290C1-04FB-7DC6-27C6-74526D91083B}"/>
              </a:ext>
            </a:extLst>
          </p:cNvPr>
          <p:cNvSpPr txBox="1"/>
          <p:nvPr/>
        </p:nvSpPr>
        <p:spPr>
          <a:xfrm>
            <a:off x="573088" y="423171"/>
            <a:ext cx="101097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сайта Ассоциации СРО «ОСКО»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сети интернет: </a:t>
            </a:r>
            <a:r>
              <a:rPr lang="ru-RU" sz="20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https://stroiteli-kirov.ru/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38BA1E8-0400-BE1D-682C-D0F65902B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2624" y="6309320"/>
            <a:ext cx="231668" cy="33530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A56FB05-6B18-AFF0-3ED5-F4B16750F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807" y="6368760"/>
            <a:ext cx="103031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5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44BDE-A458-B095-13D0-74F58375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C11B4E9-4C42-2D1A-76CE-550D66A23AD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1700807"/>
            <a:ext cx="5384800" cy="4346269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СТРОИТЕЛЬСТВО: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315-ФЗ «О саморегулируемых организациях»;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№ 615 «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привлечения подрядных организаций для оказания услуг и (или) выполнения работ по капитальному ремонту общего имущества в многоквартирном доме и порядке осуществления закупок товаров, работ, услуг в целях выполнения функций специализированной некоммерческой организации, осуществляющей деятельность, направленную на обеспечение проведения капитального ремонта общего имущества в многоквартирных домах».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5C7B9C-91F5-6D96-E1FD-7E1BC969B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600" y="1700808"/>
            <a:ext cx="5384800" cy="4536504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ХОЗЯЙСТВО: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Жилищный кодекс РФ;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Госстроя России № 170 </a:t>
            </a:r>
            <a:r>
              <a:rPr lang="ru-RU" sz="2100" dirty="0">
                <a:solidFill>
                  <a:srgbClr val="22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100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и норм технической эксплуатации жилищного фонда».</a:t>
            </a:r>
          </a:p>
          <a:p>
            <a:endParaRPr lang="ru-RU" sz="1400" i="0" dirty="0">
              <a:solidFill>
                <a:srgbClr val="22272F"/>
              </a:solidFill>
              <a:effectLst/>
              <a:latin typeface="PT Serif" panose="020A0603040505020204" pitchFamily="18" charset="-52"/>
            </a:endParaRPr>
          </a:p>
          <a:p>
            <a:endParaRPr lang="ru-RU" dirty="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3B2520D-16C7-9BAE-6FDA-5BDE452FB755}"/>
              </a:ext>
            </a:extLst>
          </p:cNvPr>
          <p:cNvSpPr/>
          <p:nvPr/>
        </p:nvSpPr>
        <p:spPr>
          <a:xfrm>
            <a:off x="479376" y="198389"/>
            <a:ext cx="11233248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85AAD1-9BFB-9DCE-3A39-8DE18C265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6790" y="6324302"/>
            <a:ext cx="231668" cy="33530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57A74A1-6A1A-2493-2C5C-79E5CBEEA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443" y="6345458"/>
            <a:ext cx="1030313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0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7D30E1-0899-D23E-5292-F0A373A3C1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56792"/>
            <a:ext cx="10972800" cy="4320480"/>
          </a:xfrm>
        </p:spPr>
        <p:txBody>
          <a:bodyPr/>
          <a:lstStyle/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договорам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строительстве, реконструкции,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капитальном ремонте объектов капитального строительства, заключенным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застройщиком, техническим заказчиком, лицом, ответственным за эксплуатацию здания, сооружения,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 оператором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также - договор строительного подряда), должны выполняться только индивидуальными предпринимателями или юридическими лицами, которые являются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членами саморегулируемых организаций в области строительства,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реконструкции,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капитального ремонта объектов капитального строительства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иное не установлено настоящей статьей. </a:t>
            </a:r>
          </a:p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3254D30-EC5C-86B9-CE92-AC1B6A68B5C8}"/>
              </a:ext>
            </a:extLst>
          </p:cNvPr>
          <p:cNvSpPr/>
          <p:nvPr/>
        </p:nvSpPr>
        <p:spPr>
          <a:xfrm>
            <a:off x="407368" y="260648"/>
            <a:ext cx="11377264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п.2 ст.52 Градостроительного кодекса РФ осуществление строительства, реконструкции, капитального ремонта объекта капитального строительства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82B3608-411F-DBAD-9522-F6CA24CB8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798" y="6309320"/>
            <a:ext cx="231668" cy="33530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BD1335E-1C8A-1812-81DD-C241DCC8C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952" y="6405311"/>
            <a:ext cx="103031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50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7D30E1-0899-D23E-5292-F0A373A3C1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56792"/>
            <a:ext cx="10972800" cy="4464496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Членство в саморегулируемой организации в области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строительства, реконструкции,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капитального ремонта объектов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капитального строительства;</a:t>
            </a:r>
          </a:p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реестр квалифицированных подрядных организаций;</a:t>
            </a:r>
          </a:p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об участнике предварительного отбора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реестре недобросовестных поставщиков;</a:t>
            </a:r>
          </a:p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за 3 года,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предшествующие дате окончания срока подачи заявок на участие в предварительном отборе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опыта оказания услуг и (или) выполнения работ.</a:t>
            </a:r>
          </a:p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3254D30-EC5C-86B9-CE92-AC1B6A68B5C8}"/>
              </a:ext>
            </a:extLst>
          </p:cNvPr>
          <p:cNvSpPr/>
          <p:nvPr/>
        </p:nvSpPr>
        <p:spPr>
          <a:xfrm>
            <a:off x="407368" y="260648"/>
            <a:ext cx="11377264" cy="10801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п.23 Постановления Правительства РФ от 01.07.2016 № 615 </a:t>
            </a:r>
          </a:p>
          <a:p>
            <a:pPr algn="ctr"/>
            <a:r>
              <a:rPr lang="ru-RU" sz="3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(в ред. от 12.10.2023)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2754CF2-E83A-2C54-4483-99F0DD02F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798" y="6273140"/>
            <a:ext cx="231668" cy="33530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3BA812B-50D7-56F0-5751-28A08B063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952" y="6405311"/>
            <a:ext cx="103031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7D30E1-0899-D23E-5292-F0A373A3C1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5360" y="2207881"/>
            <a:ext cx="11377264" cy="396044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специалистам и руководителям отражены  в квалификационных стандартах Ассоциации СРО «ОСКО» -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СТА-02-2017,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СТА-03-2017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(необходимо высшее профильное образование, минимальный стаж работы в строительстве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прохождении независимой оценки квалификации.  </a:t>
            </a:r>
          </a:p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оценка квалификации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центрами оценки квалификации. Стоимость экзамена для получения независимой оценки квалификации - 14 000 рублей.  Стоимость подготовки к экзамену от 14 000 до 55 000 рублей.</a:t>
            </a:r>
          </a:p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3254D30-EC5C-86B9-CE92-AC1B6A68B5C8}"/>
              </a:ext>
            </a:extLst>
          </p:cNvPr>
          <p:cNvSpPr/>
          <p:nvPr/>
        </p:nvSpPr>
        <p:spPr>
          <a:xfrm>
            <a:off x="407368" y="476672"/>
            <a:ext cx="11377264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квалификационные требования к специалисту, включенному в НРС НОСТРОЙ пп.3 п.10 ст.55.5-1 Градостроительного кодекса РФ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726E63D-4BCA-FD6B-8264-F8E4F3E8C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798" y="6285681"/>
            <a:ext cx="231668" cy="33530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6AC3C8B-E896-9B05-BC1C-D61FF5E2C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60" y="6380587"/>
            <a:ext cx="103031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86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52924-AC8B-9936-636E-6F521456B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680B00-F6FB-3A78-6FAF-43B057984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Ст.55.16 ГРАДОСТРОИТЕЛЬНОГО КОДЕКСА РФ: КОМПЕНСАЦИОННЫЕ ФОНДЫ СРО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9964AE-8D8B-92A5-6B9F-9B6D8075F920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202405" y="1295400"/>
            <a:ext cx="5389033" cy="685800"/>
          </a:xfr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ru-RU" sz="1800" dirty="0">
              <a:solidFill>
                <a:schemeClr val="tx1"/>
              </a:solidFill>
            </a:endParaRPr>
          </a:p>
          <a:p>
            <a:pPr algn="ctr"/>
            <a:endParaRPr lang="ru-RU" sz="1800" dirty="0">
              <a:solidFill>
                <a:schemeClr val="tx1"/>
              </a:solidFill>
            </a:endParaRPr>
          </a:p>
          <a:p>
            <a:pPr algn="ctr"/>
            <a:endParaRPr lang="ru-RU" sz="1800" dirty="0">
              <a:solidFill>
                <a:schemeClr val="tx1"/>
              </a:solidFill>
            </a:endParaRPr>
          </a:p>
          <a:p>
            <a:pPr algn="ctr"/>
            <a:endParaRPr lang="ru-RU" sz="1800" dirty="0">
              <a:solidFill>
                <a:schemeClr val="tx1"/>
              </a:solidFill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ОБЩЕГО СОБРАНИЯ АССОЦИАЦИИ СРО «ОСКО» (п.4 ст.55.10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9C1545E-8472-F768-2CCA-A6236C0B4D3C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первому уровню ответственности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компенсационного фонда возмещения вреда -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100 000 рублей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единовременно (при стоимости работ по договору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90 000 000 рублей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первому уровню ответственности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компенсационного фонда обеспечения договорных обязательств -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200 000 рублей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 (при условии участия в торгах по 44-ФЗ и стоимости работ по договору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90 000 000 рублей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D78B8A-C2D6-9CA5-6071-44EA306C7FC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Вступительный взнос –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20 000 рублей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(разовый платеж при вступлении);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Членский взнос –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16 050 рублей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квартал.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3B1C6CA1-8986-69A7-F6D5-3ACC15BE811F}"/>
              </a:ext>
            </a:extLst>
          </p:cNvPr>
          <p:cNvSpPr/>
          <p:nvPr/>
        </p:nvSpPr>
        <p:spPr>
          <a:xfrm>
            <a:off x="609600" y="209550"/>
            <a:ext cx="10972800" cy="9334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ОБЯЗАТЕЛЬСТВА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15C95FB-BF7A-6578-4810-2C7DE5713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0616" y="6309320"/>
            <a:ext cx="231668" cy="33530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D2F5074-555E-4E88-1E6C-8566A76375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7968" y="6437359"/>
            <a:ext cx="103031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3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4CE56-6FD8-F4C5-F505-65C1BBEB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20284C-C26B-9DF4-9B4D-A6B7812DBD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9376" y="1254968"/>
            <a:ext cx="11391056" cy="49377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0383075-BEA4-3C71-6446-E67427A345A2}"/>
              </a:ext>
            </a:extLst>
          </p:cNvPr>
          <p:cNvSpPr/>
          <p:nvPr/>
        </p:nvSpPr>
        <p:spPr>
          <a:xfrm>
            <a:off x="609600" y="96416"/>
            <a:ext cx="10972800" cy="12443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для вступления в члены </a:t>
            </a:r>
            <a:b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Ассоциации СРО «ОСКО»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C026B4-34A9-7ABB-DD0A-80948E5AD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0193" y="6304696"/>
            <a:ext cx="231668" cy="3353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8C3639-3D02-0153-F2F7-1B1D10C412D8}"/>
              </a:ext>
            </a:extLst>
          </p:cNvPr>
          <p:cNvSpPr txBox="1"/>
          <p:nvPr/>
        </p:nvSpPr>
        <p:spPr>
          <a:xfrm>
            <a:off x="686523" y="1381957"/>
            <a:ext cx="10887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 приеме в члены Ассоциации СРО «ОСКО»;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Документы о полномочиях  руководителя и специалистах в соответствии с квалификационными стандартами СТА-02-2017, СТА-03-2017;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Копия документа (протокол, решение, постановление) участников юридического лица кандидата о вступлении в СРО;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Копия свидетельства ОГРН;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Копия свидетельства ИНН;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Копия выписки ЕГРЮЛ;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Копии учредительных документов;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Общие сведения организации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(раздел 1 Положения о проведении анализа деятельности своих членов Ассоциации СРО «ОСКО»);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Документы, подтверждающие соответствие индивидуального предпринимателя или юридического лица требованиям положению о членстве в Ассоциации СРО «ОСКО»: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квалификации ИТР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МТБ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системе контроля качества работ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системе управления охраной труда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наличии нормативно-технической документации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01BDCE8-9028-460D-C7A6-3F7AFB028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6377503"/>
            <a:ext cx="103031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0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24371B1-F00A-BBE0-DB8C-6DAB50A7F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72" y="116450"/>
            <a:ext cx="4490216" cy="613966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CE8D3F-884B-D4C0-5AF8-9ED0D0FBB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968" y="260648"/>
            <a:ext cx="4320543" cy="599546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FD0557-7659-55A1-B169-13F7C56B64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2624" y="6309320"/>
            <a:ext cx="231668" cy="33530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5C84DBB-9C5D-ADCC-88C4-44B87C0DF4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5960" y="6357469"/>
            <a:ext cx="103031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47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AE98B-A776-7007-4BD0-01274DB02C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 документы, требования которых обязательны для соблюдения членами Ассоциации СРО «ОСКО»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46CE21C-5E44-4697-EFAA-09BEB562852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7456441"/>
              </p:ext>
            </p:extLst>
          </p:nvPr>
        </p:nvGraphicFramePr>
        <p:xfrm>
          <a:off x="609600" y="1178768"/>
          <a:ext cx="10972799" cy="5130551"/>
        </p:xfrm>
        <a:graphic>
          <a:graphicData uri="http://schemas.openxmlformats.org/drawingml/2006/table">
            <a:tbl>
              <a:tblPr firstRow="1" firstCol="1" bandRow="1"/>
              <a:tblGrid>
                <a:gridCol w="10972799">
                  <a:extLst>
                    <a:ext uri="{9D8B030D-6E8A-4147-A177-3AD203B41FA5}">
                      <a16:colId xmlns:a16="http://schemas.microsoft.com/office/drawing/2014/main" val="3021436368"/>
                    </a:ext>
                  </a:extLst>
                </a:gridCol>
              </a:tblGrid>
              <a:tr h="8486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Стандарты и правила предпринимательской деятельности, обязательные для выполнения всеми членами Ассоциации СРО «ОСКО»</a:t>
                      </a:r>
                      <a:endParaRPr lang="ru-RU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84255"/>
                  </a:ext>
                </a:extLst>
              </a:tr>
              <a:tr h="710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Квалификационный стандарт Ассоциации СРО «ОСКО» «Специалист по организации строительства»</a:t>
                      </a:r>
                      <a:endParaRPr lang="ru-RU" sz="2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991355"/>
                  </a:ext>
                </a:extLst>
              </a:tr>
              <a:tr h="710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Квалификационный стандарт Ассоциации СРО «ОСКО» «Руководитель строительной организации»</a:t>
                      </a:r>
                      <a:endParaRPr lang="ru-RU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87498"/>
                  </a:ext>
                </a:extLst>
              </a:tr>
              <a:tr h="10749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Положение о компенсационном фонде возмещения вреда, в том числе способы и правила размещения и инвестирования средств компенсационного фонда возмещения вреда Ассоциации СРО «ОСКО»</a:t>
                      </a:r>
                      <a:endParaRPr lang="ru-RU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575051"/>
                  </a:ext>
                </a:extLst>
              </a:tr>
              <a:tr h="710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Положение о компенсационном фонде обеспечения договорных обязательств Ассоциации СРО «ОСКО»</a:t>
                      </a:r>
                      <a:endParaRPr lang="ru-RU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99176"/>
                  </a:ext>
                </a:extLst>
              </a:tr>
              <a:tr h="10749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Положение о членстве в Ассоциации СРО «ОСКО», в том числе о требованиях к членам Ассоциации, о размере, порядке расчета и уплаты вступительного взноса, членских взносов</a:t>
                      </a:r>
                      <a:endParaRPr lang="ru-RU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733985"/>
                  </a:ext>
                </a:extLst>
              </a:tr>
            </a:tbl>
          </a:graphicData>
        </a:graphic>
      </p:graphicFrame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656B43A-21C0-0606-435F-3093259100AE}"/>
              </a:ext>
            </a:extLst>
          </p:cNvPr>
          <p:cNvSpPr/>
          <p:nvPr/>
        </p:nvSpPr>
        <p:spPr>
          <a:xfrm>
            <a:off x="3791744" y="116632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2E4F600-66CF-5CFE-241D-9E8DB27EC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2624" y="6329294"/>
            <a:ext cx="231668" cy="33530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C908F31-82E2-D576-588D-76B3F3E2D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976" y="6371966"/>
            <a:ext cx="103031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742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2766</TotalTime>
  <Words>879</Words>
  <Application>Microsoft Office PowerPoint</Application>
  <PresentationFormat>Широкоэкранный</PresentationFormat>
  <Paragraphs>86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Bookman Old Style</vt:lpstr>
      <vt:lpstr>Calibri</vt:lpstr>
      <vt:lpstr>Cambria</vt:lpstr>
      <vt:lpstr>Gill Sans MT</vt:lpstr>
      <vt:lpstr>PT Serif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Внутренне документы, требования которых обязательны для соблюдения членами Ассоциации СРО «ОСКО»</vt:lpstr>
      <vt:lpstr>Презентация PowerPoint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Uzer</dc:creator>
  <cp:lastModifiedBy>Лена</cp:lastModifiedBy>
  <cp:revision>178</cp:revision>
  <cp:lastPrinted>2023-12-20T14:03:25Z</cp:lastPrinted>
  <dcterms:created xsi:type="dcterms:W3CDTF">2022-02-01T10:25:50Z</dcterms:created>
  <dcterms:modified xsi:type="dcterms:W3CDTF">2023-12-21T07:02:27Z</dcterms:modified>
</cp:coreProperties>
</file>